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5" r:id="rId2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5" Type="http://schemas.openxmlformats.org/officeDocument/2006/relationships/slide" Target="slides/slide8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3C87A9F-C528-67F4-5E49-7A249DC9EF4D}"/>
              </a:ext>
            </a:extLst>
          </p:cNvPr>
          <p:cNvSpPr>
            <a:spLocks noChangeArrowheads="1" noTextEdit="1"/>
          </p:cNvSpPr>
          <p:nvPr>
            <p:ph type="sldImg"/>
          </p:nvPr>
        </p:nvSpPr>
        <p:spPr>
          <a:xfrm>
            <a:off x="1150938" y="692150"/>
            <a:ext cx="4556125" cy="3416300"/>
          </a:xfrm>
          <a:ln/>
        </p:spPr>
      </p:sp>
      <p:sp>
        <p:nvSpPr>
          <p:cNvPr id="27651" name="Rectangle 3">
            <a:extLst>
              <a:ext uri="{FF2B5EF4-FFF2-40B4-BE49-F238E27FC236}">
                <a16:creationId xmlns:a16="http://schemas.microsoft.com/office/drawing/2014/main" id="{56F35051-AB24-F203-5CA4-471A36FF45BC}"/>
              </a:ext>
            </a:extLst>
          </p:cNvPr>
          <p:cNvSpPr>
            <a:spLocks noGrp="1" noChangeArrowheads="1"/>
          </p:cNvSpPr>
          <p:nvPr>
            <p:ph type="body" idx="1"/>
          </p:nvPr>
        </p:nvSpPr>
        <p:spPr/>
        <p:txBody>
          <a:bodyPr/>
          <a:lstStyle/>
          <a:p>
            <a:r>
              <a:rPr lang="en-US" altLang="en-US"/>
              <a:t>List the objectives of the project, it’s relevance to ASCI, and the impact of the project on the program.  Objectives should include what is new or novel, approaches, and methods.</a:t>
            </a:r>
          </a:p>
          <a:p>
            <a:r>
              <a:rPr lang="en-US" altLang="en-US"/>
              <a:t>List a summary of the accomplishments of this project over the past year.  You can go into technical detail on subsequent slides.</a:t>
            </a:r>
          </a:p>
          <a:p>
            <a:r>
              <a:rPr lang="en-US" altLang="en-US"/>
              <a:t>List interfaces to other projects in the ASCI programs.  What is needed from other projects? </a:t>
            </a:r>
          </a:p>
          <a:p>
            <a:endParaRPr lang="en-US" altLang="en-US"/>
          </a:p>
          <a:p>
            <a:r>
              <a:rPr lang="en-US" altLang="en-US" b="1"/>
              <a:t>Maximum of two slides on this topic.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7.xml"/><Relationship Id="rId2" Type="http://schemas.openxmlformats.org/officeDocument/2006/relationships/notesSlide" Target="../notesSlides/notesSlide41.xml"/></Relationships>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DB119C5-72A6-147C-B4C5-7EC637EBF9B1}"/>
              </a:ext>
            </a:extLst>
          </p:cNvPr>
          <p:cNvSpPr>
            <a:spLocks noGrp="1" noChangeArrowheads="1"/>
          </p:cNvSpPr>
          <p:nvPr>
            <p:ph type="title"/>
          </p:nvPr>
        </p:nvSpPr>
        <p:spPr>
          <a:xfrm>
            <a:off x="1414463" y="152400"/>
            <a:ext cx="6316662" cy="920750"/>
          </a:xfrm>
        </p:spPr>
        <p:txBody>
          <a:bodyPr/>
          <a:lstStyle/>
          <a:p>
            <a:r>
              <a:rPr lang="en-US" altLang="en-US"/>
              <a:t>The Innovator’s Dilemma</a:t>
            </a:r>
            <a:br>
              <a:rPr lang="en-US" altLang="en-US"/>
            </a:br>
            <a:r>
              <a:rPr lang="en-US" altLang="en-US"/>
              <a:t>			</a:t>
            </a:r>
            <a:r>
              <a:rPr lang="en-US" altLang="en-US" sz="1800"/>
              <a:t>-Christensen</a:t>
            </a:r>
            <a:endParaRPr lang="en-US" altLang="en-US"/>
          </a:p>
        </p:txBody>
      </p:sp>
      <p:sp>
        <p:nvSpPr>
          <p:cNvPr id="26627" name="Rectangle 3">
            <a:extLst>
              <a:ext uri="{FF2B5EF4-FFF2-40B4-BE49-F238E27FC236}">
                <a16:creationId xmlns:a16="http://schemas.microsoft.com/office/drawing/2014/main" id="{B8A40BB5-50BF-B7B0-A3B0-54A23B848F19}"/>
              </a:ext>
            </a:extLst>
          </p:cNvPr>
          <p:cNvSpPr>
            <a:spLocks noGrp="1" noChangeArrowheads="1"/>
          </p:cNvSpPr>
          <p:nvPr>
            <p:ph type="body" idx="1"/>
          </p:nvPr>
        </p:nvSpPr>
        <p:spPr>
          <a:xfrm>
            <a:off x="838200" y="1371600"/>
            <a:ext cx="7543800" cy="4419600"/>
          </a:xfrm>
        </p:spPr>
        <p:txBody>
          <a:bodyPr/>
          <a:lstStyle/>
          <a:p>
            <a:r>
              <a:rPr lang="en-US" altLang="en-US" sz="2400"/>
              <a:t>Sustaining Change</a:t>
            </a:r>
          </a:p>
          <a:p>
            <a:pPr lvl="1"/>
            <a:r>
              <a:rPr lang="en-US" altLang="en-US" sz="2400"/>
              <a:t>sustain the current rate of technology growth</a:t>
            </a:r>
          </a:p>
          <a:p>
            <a:r>
              <a:rPr lang="en-US" altLang="en-US" sz="2400"/>
              <a:t>Disruptive Change</a:t>
            </a:r>
          </a:p>
          <a:p>
            <a:pPr lvl="1"/>
            <a:r>
              <a:rPr lang="en-US" altLang="en-US" sz="2400"/>
              <a:t>redefine performance trajectories</a:t>
            </a:r>
          </a:p>
        </p:txBody>
      </p:sp>
      <p:sp>
        <p:nvSpPr>
          <p:cNvPr id="26629" name="Line 5">
            <a:extLst>
              <a:ext uri="{FF2B5EF4-FFF2-40B4-BE49-F238E27FC236}">
                <a16:creationId xmlns:a16="http://schemas.microsoft.com/office/drawing/2014/main" id="{153419AE-7087-4DFF-874B-F4DE46305135}"/>
              </a:ext>
            </a:extLst>
          </p:cNvPr>
          <p:cNvSpPr>
            <a:spLocks noChangeShapeType="1"/>
          </p:cNvSpPr>
          <p:nvPr/>
        </p:nvSpPr>
        <p:spPr bwMode="auto">
          <a:xfrm flipV="1">
            <a:off x="2092325" y="3844925"/>
            <a:ext cx="0" cy="2057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Line 6">
            <a:extLst>
              <a:ext uri="{FF2B5EF4-FFF2-40B4-BE49-F238E27FC236}">
                <a16:creationId xmlns:a16="http://schemas.microsoft.com/office/drawing/2014/main" id="{2DD53829-C039-F8F6-3B30-6C9527225910}"/>
              </a:ext>
            </a:extLst>
          </p:cNvPr>
          <p:cNvSpPr>
            <a:spLocks noChangeShapeType="1"/>
          </p:cNvSpPr>
          <p:nvPr/>
        </p:nvSpPr>
        <p:spPr bwMode="auto">
          <a:xfrm>
            <a:off x="2092325" y="5902325"/>
            <a:ext cx="426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1" name="Text Box 7">
            <a:extLst>
              <a:ext uri="{FF2B5EF4-FFF2-40B4-BE49-F238E27FC236}">
                <a16:creationId xmlns:a16="http://schemas.microsoft.com/office/drawing/2014/main" id="{72CABC4E-FEF5-D3C5-32C5-5643CEB1453D}"/>
              </a:ext>
            </a:extLst>
          </p:cNvPr>
          <p:cNvSpPr txBox="1">
            <a:spLocks noChangeArrowheads="1"/>
          </p:cNvSpPr>
          <p:nvPr/>
        </p:nvSpPr>
        <p:spPr bwMode="auto">
          <a:xfrm>
            <a:off x="1924050" y="5989638"/>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1974</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2" name="Text Box 8">
            <a:extLst>
              <a:ext uri="{FF2B5EF4-FFF2-40B4-BE49-F238E27FC236}">
                <a16:creationId xmlns:a16="http://schemas.microsoft.com/office/drawing/2014/main" id="{F08DF639-B3EF-A1A9-A14F-677C311AA77E}"/>
              </a:ext>
            </a:extLst>
          </p:cNvPr>
          <p:cNvSpPr txBox="1">
            <a:spLocks noChangeArrowheads="1"/>
          </p:cNvSpPr>
          <p:nvPr/>
        </p:nvSpPr>
        <p:spPr bwMode="auto">
          <a:xfrm>
            <a:off x="5826125" y="60547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1990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3" name="Text Box 9">
            <a:extLst>
              <a:ext uri="{FF2B5EF4-FFF2-40B4-BE49-F238E27FC236}">
                <a16:creationId xmlns:a16="http://schemas.microsoft.com/office/drawing/2014/main" id="{FE53A5FD-B705-86BE-77D5-783FF4879C63}"/>
              </a:ext>
            </a:extLst>
          </p:cNvPr>
          <p:cNvSpPr txBox="1">
            <a:spLocks noChangeArrowheads="1"/>
          </p:cNvSpPr>
          <p:nvPr/>
        </p:nvSpPr>
        <p:spPr bwMode="auto">
          <a:xfrm>
            <a:off x="1482725" y="5521325"/>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4" name="Text Box 10">
            <a:extLst>
              <a:ext uri="{FF2B5EF4-FFF2-40B4-BE49-F238E27FC236}">
                <a16:creationId xmlns:a16="http://schemas.microsoft.com/office/drawing/2014/main" id="{B7390653-591D-37FC-84D3-599288559BB0}"/>
              </a:ext>
            </a:extLst>
          </p:cNvPr>
          <p:cNvSpPr txBox="1">
            <a:spLocks noChangeArrowheads="1"/>
          </p:cNvSpPr>
          <p:nvPr/>
        </p:nvSpPr>
        <p:spPr bwMode="auto">
          <a:xfrm>
            <a:off x="1482725" y="5114925"/>
            <a:ext cx="361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5" name="Text Box 11">
            <a:extLst>
              <a:ext uri="{FF2B5EF4-FFF2-40B4-BE49-F238E27FC236}">
                <a16:creationId xmlns:a16="http://schemas.microsoft.com/office/drawing/2014/main" id="{AECD2EB3-9320-9DAC-F547-B5DC82A2528D}"/>
              </a:ext>
            </a:extLst>
          </p:cNvPr>
          <p:cNvSpPr txBox="1">
            <a:spLocks noChangeArrowheads="1"/>
          </p:cNvSpPr>
          <p:nvPr/>
        </p:nvSpPr>
        <p:spPr bwMode="auto">
          <a:xfrm>
            <a:off x="1482725" y="4708525"/>
            <a:ext cx="450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6" name="Text Box 12">
            <a:extLst>
              <a:ext uri="{FF2B5EF4-FFF2-40B4-BE49-F238E27FC236}">
                <a16:creationId xmlns:a16="http://schemas.microsoft.com/office/drawing/2014/main" id="{EFB64B3F-9452-A4DC-60F9-D2B302320B3B}"/>
              </a:ext>
            </a:extLst>
          </p:cNvPr>
          <p:cNvSpPr txBox="1">
            <a:spLocks noChangeArrowheads="1"/>
          </p:cNvSpPr>
          <p:nvPr/>
        </p:nvSpPr>
        <p:spPr bwMode="auto">
          <a:xfrm>
            <a:off x="1482725" y="43021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7" name="Line 13">
            <a:extLst>
              <a:ext uri="{FF2B5EF4-FFF2-40B4-BE49-F238E27FC236}">
                <a16:creationId xmlns:a16="http://schemas.microsoft.com/office/drawing/2014/main" id="{B4090A2A-0893-9D55-5B97-CC84D0BC5EF2}"/>
              </a:ext>
            </a:extLst>
          </p:cNvPr>
          <p:cNvSpPr>
            <a:spLocks noChangeShapeType="1"/>
          </p:cNvSpPr>
          <p:nvPr/>
        </p:nvSpPr>
        <p:spPr bwMode="auto">
          <a:xfrm flipV="1">
            <a:off x="2092325" y="3844925"/>
            <a:ext cx="2514600" cy="9144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8" name="Line 14">
            <a:extLst>
              <a:ext uri="{FF2B5EF4-FFF2-40B4-BE49-F238E27FC236}">
                <a16:creationId xmlns:a16="http://schemas.microsoft.com/office/drawing/2014/main" id="{D944635F-EAF1-8E93-6C3D-5DB23E19FFDF}"/>
              </a:ext>
            </a:extLst>
          </p:cNvPr>
          <p:cNvSpPr>
            <a:spLocks noChangeShapeType="1"/>
          </p:cNvSpPr>
          <p:nvPr/>
        </p:nvSpPr>
        <p:spPr bwMode="auto">
          <a:xfrm flipV="1">
            <a:off x="3159125" y="3768725"/>
            <a:ext cx="2895600" cy="1371600"/>
          </a:xfrm>
          <a:prstGeom prst="line">
            <a:avLst/>
          </a:prstGeom>
          <a:noFill/>
          <a:ln w="1270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0" name="Line 16">
            <a:extLst>
              <a:ext uri="{FF2B5EF4-FFF2-40B4-BE49-F238E27FC236}">
                <a16:creationId xmlns:a16="http://schemas.microsoft.com/office/drawing/2014/main" id="{62AC45A7-3234-5488-C5ED-096B1A9277EF}"/>
              </a:ext>
            </a:extLst>
          </p:cNvPr>
          <p:cNvSpPr>
            <a:spLocks noChangeShapeType="1"/>
          </p:cNvSpPr>
          <p:nvPr/>
        </p:nvSpPr>
        <p:spPr bwMode="auto">
          <a:xfrm flipV="1">
            <a:off x="3540125" y="4302125"/>
            <a:ext cx="2514600" cy="12192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1" name="Line 17">
            <a:extLst>
              <a:ext uri="{FF2B5EF4-FFF2-40B4-BE49-F238E27FC236}">
                <a16:creationId xmlns:a16="http://schemas.microsoft.com/office/drawing/2014/main" id="{C1A50922-4E24-7F83-B8AE-72A05E29D46E}"/>
              </a:ext>
            </a:extLst>
          </p:cNvPr>
          <p:cNvSpPr>
            <a:spLocks noChangeShapeType="1"/>
          </p:cNvSpPr>
          <p:nvPr/>
        </p:nvSpPr>
        <p:spPr bwMode="auto">
          <a:xfrm flipV="1">
            <a:off x="2092325" y="3997325"/>
            <a:ext cx="3962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Line 18">
            <a:extLst>
              <a:ext uri="{FF2B5EF4-FFF2-40B4-BE49-F238E27FC236}">
                <a16:creationId xmlns:a16="http://schemas.microsoft.com/office/drawing/2014/main" id="{B605B82C-2F1E-E9EC-C952-30BDF538C04B}"/>
              </a:ext>
            </a:extLst>
          </p:cNvPr>
          <p:cNvSpPr>
            <a:spLocks noChangeShapeType="1"/>
          </p:cNvSpPr>
          <p:nvPr/>
        </p:nvSpPr>
        <p:spPr bwMode="auto">
          <a:xfrm flipV="1">
            <a:off x="3235325" y="4454525"/>
            <a:ext cx="3240138" cy="990042"/>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3" name="Line 19">
            <a:extLst>
              <a:ext uri="{FF2B5EF4-FFF2-40B4-BE49-F238E27FC236}">
                <a16:creationId xmlns:a16="http://schemas.microsoft.com/office/drawing/2014/main" id="{441A3897-D6C5-65DC-EC17-5A6F128F09F5}"/>
              </a:ext>
            </a:extLst>
          </p:cNvPr>
          <p:cNvSpPr>
            <a:spLocks noChangeShapeType="1"/>
          </p:cNvSpPr>
          <p:nvPr/>
        </p:nvSpPr>
        <p:spPr bwMode="auto">
          <a:xfrm flipV="1">
            <a:off x="3616325" y="4835525"/>
            <a:ext cx="2438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4" name="Text Box 20">
            <a:extLst>
              <a:ext uri="{FF2B5EF4-FFF2-40B4-BE49-F238E27FC236}">
                <a16:creationId xmlns:a16="http://schemas.microsoft.com/office/drawing/2014/main" id="{1EA31726-889F-31AD-91FE-53DA4BB67257}"/>
              </a:ext>
            </a:extLst>
          </p:cNvPr>
          <p:cNvSpPr txBox="1">
            <a:spLocks noChangeArrowheads="1"/>
          </p:cNvSpPr>
          <p:nvPr/>
        </p:nvSpPr>
        <p:spPr bwMode="auto">
          <a:xfrm>
            <a:off x="2320925" y="4225925"/>
            <a:ext cx="454025" cy="317500"/>
          </a:xfrm>
          <a:prstGeom prst="rect">
            <a:avLst/>
          </a:prstGeom>
          <a:noFill/>
          <a:ln w="127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14”</a:t>
            </a:r>
          </a:p>
        </p:txBody>
      </p:sp>
      <p:sp>
        <p:nvSpPr>
          <p:cNvPr id="26645" name="Text Box 21">
            <a:extLst>
              <a:ext uri="{FF2B5EF4-FFF2-40B4-BE49-F238E27FC236}">
                <a16:creationId xmlns:a16="http://schemas.microsoft.com/office/drawing/2014/main" id="{0C634084-6777-5151-FB74-297774D67609}"/>
              </a:ext>
            </a:extLst>
          </p:cNvPr>
          <p:cNvSpPr txBox="1">
            <a:spLocks noChangeArrowheads="1"/>
          </p:cNvSpPr>
          <p:nvPr/>
        </p:nvSpPr>
        <p:spPr bwMode="auto">
          <a:xfrm>
            <a:off x="2778125" y="4987925"/>
            <a:ext cx="365125" cy="317500"/>
          </a:xfrm>
          <a:prstGeom prst="rect">
            <a:avLst/>
          </a:prstGeom>
          <a:noFill/>
          <a:ln w="12700">
            <a:solidFill>
              <a:srgbClr val="3366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p>
        </p:txBody>
      </p:sp>
      <p:sp>
        <p:nvSpPr>
          <p:cNvPr id="26646" name="Text Box 22">
            <a:extLst>
              <a:ext uri="{FF2B5EF4-FFF2-40B4-BE49-F238E27FC236}">
                <a16:creationId xmlns:a16="http://schemas.microsoft.com/office/drawing/2014/main" id="{E92866AD-EC44-4550-035A-1B4858749C1D}"/>
              </a:ext>
            </a:extLst>
          </p:cNvPr>
          <p:cNvSpPr txBox="1">
            <a:spLocks noChangeArrowheads="1"/>
          </p:cNvSpPr>
          <p:nvPr/>
        </p:nvSpPr>
        <p:spPr bwMode="auto">
          <a:xfrm>
            <a:off x="2854325" y="5368925"/>
            <a:ext cx="650875" cy="3175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5-1/4”</a:t>
            </a:r>
          </a:p>
        </p:txBody>
      </p:sp>
      <p:sp>
        <p:nvSpPr>
          <p:cNvPr id="26647" name="Text Box 23">
            <a:extLst>
              <a:ext uri="{FF2B5EF4-FFF2-40B4-BE49-F238E27FC236}">
                <a16:creationId xmlns:a16="http://schemas.microsoft.com/office/drawing/2014/main" id="{27657E53-0E70-25D3-716B-B240C06BF6C0}"/>
              </a:ext>
            </a:extLst>
          </p:cNvPr>
          <p:cNvSpPr txBox="1">
            <a:spLocks noChangeArrowheads="1"/>
          </p:cNvSpPr>
          <p:nvPr/>
        </p:nvSpPr>
        <p:spPr bwMode="auto">
          <a:xfrm>
            <a:off x="6130925" y="3844925"/>
            <a:ext cx="954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mainframe</a:t>
            </a:r>
          </a:p>
        </p:txBody>
      </p:sp>
      <p:sp>
        <p:nvSpPr>
          <p:cNvPr id="26648" name="Text Box 24">
            <a:extLst>
              <a:ext uri="{FF2B5EF4-FFF2-40B4-BE49-F238E27FC236}">
                <a16:creationId xmlns:a16="http://schemas.microsoft.com/office/drawing/2014/main" id="{26D22A2D-4A99-F7D0-D618-7DC8A96E05A3}"/>
              </a:ext>
            </a:extLst>
          </p:cNvPr>
          <p:cNvSpPr txBox="1">
            <a:spLocks noChangeArrowheads="1"/>
          </p:cNvSpPr>
          <p:nvPr/>
        </p:nvSpPr>
        <p:spPr bwMode="auto">
          <a:xfrm>
            <a:off x="6130925" y="4302125"/>
            <a:ext cx="12604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Mini-computer</a:t>
            </a:r>
          </a:p>
        </p:txBody>
      </p:sp>
      <p:sp>
        <p:nvSpPr>
          <p:cNvPr id="26649" name="Text Box 25">
            <a:extLst>
              <a:ext uri="{FF2B5EF4-FFF2-40B4-BE49-F238E27FC236}">
                <a16:creationId xmlns:a16="http://schemas.microsoft.com/office/drawing/2014/main" id="{505EF213-E2CF-77F0-6A7A-CF3516B1DEF2}"/>
              </a:ext>
            </a:extLst>
          </p:cNvPr>
          <p:cNvSpPr txBox="1">
            <a:spLocks noChangeArrowheads="1"/>
          </p:cNvSpPr>
          <p:nvPr/>
        </p:nvSpPr>
        <p:spPr bwMode="auto">
          <a:xfrm>
            <a:off x="6130925" y="4759325"/>
            <a:ext cx="4016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26650" name="Text Box 26">
            <a:extLst>
              <a:ext uri="{FF2B5EF4-FFF2-40B4-BE49-F238E27FC236}">
                <a16:creationId xmlns:a16="http://schemas.microsoft.com/office/drawing/2014/main" id="{98B4F3F4-19AA-B92E-BEA2-E25F48FAEECB}"/>
              </a:ext>
            </a:extLst>
          </p:cNvPr>
          <p:cNvSpPr txBox="1">
            <a:spLocks noChangeArrowheads="1"/>
          </p:cNvSpPr>
          <p:nvPr/>
        </p:nvSpPr>
        <p:spPr bwMode="auto">
          <a:xfrm>
            <a:off x="704850" y="3733800"/>
            <a:ext cx="126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Capacity</a:t>
            </a:r>
          </a:p>
        </p:txBody>
      </p:sp>
      <p:sp>
        <p:nvSpPr>
          <p:cNvPr id="26651" name="Text Box 27">
            <a:extLst>
              <a:ext uri="{FF2B5EF4-FFF2-40B4-BE49-F238E27FC236}">
                <a16:creationId xmlns:a16="http://schemas.microsoft.com/office/drawing/2014/main" id="{D3FFA2BB-0380-72CC-8604-D153856167C8}"/>
              </a:ext>
            </a:extLst>
          </p:cNvPr>
          <p:cNvSpPr txBox="1">
            <a:spLocks noChangeArrowheads="1"/>
          </p:cNvSpPr>
          <p:nvPr/>
        </p:nvSpPr>
        <p:spPr bwMode="auto">
          <a:xfrm>
            <a:off x="3768725" y="6207125"/>
            <a:ext cx="7762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Year</a:t>
            </a:r>
          </a:p>
        </p:txBody>
      </p:sp>
      <p:sp>
        <p:nvSpPr>
          <p:cNvPr id="26652" name="Text Box 28">
            <a:extLst>
              <a:ext uri="{FF2B5EF4-FFF2-40B4-BE49-F238E27FC236}">
                <a16:creationId xmlns:a16="http://schemas.microsoft.com/office/drawing/2014/main" id="{3587CF34-ABDA-5DB5-797B-46C415521F73}"/>
              </a:ext>
            </a:extLst>
          </p:cNvPr>
          <p:cNvSpPr txBox="1">
            <a:spLocks noChangeArrowheads="1"/>
          </p:cNvSpPr>
          <p:nvPr/>
        </p:nvSpPr>
        <p:spPr bwMode="auto">
          <a:xfrm>
            <a:off x="2117725" y="3317875"/>
            <a:ext cx="14700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Hardrives: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